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64" r:id="rId6"/>
    <p:sldId id="283" r:id="rId7"/>
    <p:sldId id="284" r:id="rId8"/>
    <p:sldId id="265" r:id="rId9"/>
    <p:sldId id="266" r:id="rId10"/>
    <p:sldId id="267" r:id="rId11"/>
    <p:sldId id="268" r:id="rId12"/>
    <p:sldId id="269" r:id="rId13"/>
    <p:sldId id="258" r:id="rId14"/>
    <p:sldId id="262" r:id="rId15"/>
    <p:sldId id="270" r:id="rId16"/>
    <p:sldId id="261" r:id="rId17"/>
    <p:sldId id="263" r:id="rId18"/>
    <p:sldId id="273" r:id="rId19"/>
    <p:sldId id="272" r:id="rId20"/>
    <p:sldId id="274" r:id="rId21"/>
    <p:sldId id="282" r:id="rId22"/>
    <p:sldId id="275" r:id="rId23"/>
    <p:sldId id="276" r:id="rId24"/>
    <p:sldId id="277" r:id="rId25"/>
    <p:sldId id="278" r:id="rId26"/>
    <p:sldId id="279" r:id="rId27"/>
    <p:sldId id="285" r:id="rId28"/>
    <p:sldId id="281" r:id="rId29"/>
    <p:sldId id="28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0"/>
    <p:restoredTop sz="94636"/>
  </p:normalViewPr>
  <p:slideViewPr>
    <p:cSldViewPr snapToGrid="0" snapToObjects="1">
      <p:cViewPr varScale="1">
        <p:scale>
          <a:sx n="65" d="100"/>
          <a:sy n="65" d="100"/>
        </p:scale>
        <p:origin x="93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8738-C31C-8243-9DCC-414775698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FCC9C-3630-844E-8982-EF4AD9B0E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CD00E-7950-224D-8360-E726B6B1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CED18-841E-D74D-BC2A-A350DF00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4D5D8-84BA-F44E-9E66-E1BA8E58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56F42-FD30-354B-A4F0-EBF8BF1CD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C55D6-A315-DA4F-BB83-33211CF88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15C4A-DEFC-E342-BA68-1279B8EA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1286C-868B-2C43-9B4E-19D20544D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95588-0A3E-934C-A078-54F30A67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CA47-159F-5445-BA21-E183EAC3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EB1E-33B4-474E-B28B-7F3C69875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FF7DA-C78C-154A-957A-1B20996BD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144C4-FA94-264F-A883-7A2B49060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F9728-0806-2D4F-8FB8-444BF51F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1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AACC-936D-E542-9641-2F5DED2BC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F4539-4972-E24C-BA9F-13C87342A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4F7AF-8850-4346-888A-E2A00824F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20D4E-4180-7346-AC3C-DEE55914F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FF676-848F-A643-BDC0-86E9A1391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01E93-67CF-7648-91F9-CACCB5EE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3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89495-85AF-7548-A74B-95373E997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0CD69-CD98-9342-AFE8-EF366149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7B4E6-2082-0742-8124-2C4F32DD4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201E8-7546-9045-AD4E-B1E0F5808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94999-C2B0-5949-BC62-7A23C173B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EDF188-FF78-744B-B5B7-F3E748406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8F3156-438D-8B46-B5F5-D1D659CA6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3535D0-2184-D043-A6E9-8DBD9B8D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8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DC34-61C5-E94F-B0AE-A23A8431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8DC110-8E36-894F-B763-F3241DB7F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6896B-6EA7-4443-A5C5-5BB27136F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F179A-BCC7-4845-BA15-DB49DC06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8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02C67-C25E-E44B-9CF3-5BB0DC179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B5948-8B79-2E41-91F5-EE810647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3016C-4BA6-4F4D-BA09-16910473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3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5E20D-06DA-3E4A-AF08-F05BAC28F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E636C-6921-774D-9681-70D94F644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C1A6D-3ACC-8041-BC32-496CF8A94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55681-952B-374E-88EA-F4C2F25C7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395A2-6310-4746-BD09-FB0219FC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9916E-7750-1A4C-8F6D-7646F526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1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A1AF4-0945-A441-9BCC-2132E54B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FFAC93-1C19-5C47-99DA-ABE888DF54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FF8A0-531B-4E40-A351-6E8FE8E75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032C6-B83D-FF4C-8BB7-1AC6A569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7645E-8C55-C44D-8FDD-CEEBFD28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676F6-B88B-1145-A8CA-7BD3419E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0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06110-674C-6644-8C7E-9293752A8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B116E-790F-2F45-86EC-3AF5013C5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ABE62-2598-774C-8709-F6C9A894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A1758-3B86-A245-91EE-E78F0F0C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79674-909E-EF41-A1B7-9D13499C2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0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D5C258-2584-B147-844C-AA15C4926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15C745-4854-A143-81BF-912A81EA8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D000B-AFF6-6D47-9EE6-5893B8DEA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238CD-EF42-8A4D-BD66-0BBBDDEF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313C1-42E1-534B-A99E-56E4E7B5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2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B366E9-7B35-E94E-B5B4-C18A2D7D9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65A85-4E2B-EF48-9A52-F367014EC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6956E-8B48-4741-9839-53A267A09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5B69B-DD4C-0144-9490-048648288699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5C88B-5134-E348-95E0-423CE7D55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6BE51-5F63-EF46-B5C7-68A18BDAB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6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678077-217E-154A-98F6-8F3280CF0A05}"/>
              </a:ext>
            </a:extLst>
          </p:cNvPr>
          <p:cNvSpPr/>
          <p:nvPr/>
        </p:nvSpPr>
        <p:spPr>
          <a:xfrm>
            <a:off x="-135924" y="0"/>
            <a:ext cx="12485580" cy="7216346"/>
          </a:xfrm>
          <a:prstGeom prst="rect">
            <a:avLst/>
          </a:prstGeom>
          <a:solidFill>
            <a:srgbClr val="8497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A white and black clock&#10;&#10;Description automatically generated">
            <a:extLst>
              <a:ext uri="{FF2B5EF4-FFF2-40B4-BE49-F238E27FC236}">
                <a16:creationId xmlns:a16="http://schemas.microsoft.com/office/drawing/2014/main" id="{E2F10558-B2D2-1A40-B2F8-A2DBFFB25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2000"/>
          </a:blip>
          <a:srcRect b="38853"/>
          <a:stretch/>
        </p:blipFill>
        <p:spPr>
          <a:xfrm>
            <a:off x="-354584" y="3566377"/>
            <a:ext cx="12546584" cy="51174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5899CC-6374-274A-84B5-FC72FCECD210}"/>
              </a:ext>
            </a:extLst>
          </p:cNvPr>
          <p:cNvSpPr/>
          <p:nvPr/>
        </p:nvSpPr>
        <p:spPr>
          <a:xfrm>
            <a:off x="-113836" y="3354486"/>
            <a:ext cx="12505038" cy="1172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FAE53-E76C-764E-8214-E37709BEC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478" y="348659"/>
            <a:ext cx="9144000" cy="2387600"/>
          </a:xfrm>
          <a:effectLst>
            <a:outerShdw dist="50800" sx="1000" sy="1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algn="r"/>
            <a:r>
              <a:rPr lang="en-US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Health Barometer</a:t>
            </a:r>
            <a:br>
              <a:rPr lang="en-US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 County Youth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B4F9A-7195-5F42-A8BB-95EC090EF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9936" y="2134994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Indicators as measured through the 2020 ADAMHS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Youth Survey on Addiction and Mental Health</a:t>
            </a:r>
          </a:p>
          <a:p>
            <a:pPr algn="r"/>
            <a:endParaRPr lang="en-US" dirty="0"/>
          </a:p>
        </p:txBody>
      </p:sp>
      <p:pic>
        <p:nvPicPr>
          <p:cNvPr id="9" name="Picture 8" descr="A picture containing outdoor, bench, wooden, park&#10;&#10;Description automatically generated">
            <a:extLst>
              <a:ext uri="{FF2B5EF4-FFF2-40B4-BE49-F238E27FC236}">
                <a16:creationId xmlns:a16="http://schemas.microsoft.com/office/drawing/2014/main" id="{07488E52-6970-8B49-8314-2F9C42B5AB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6" t="17877" r="2770" b="20948"/>
          <a:stretch/>
        </p:blipFill>
        <p:spPr>
          <a:xfrm>
            <a:off x="-155382" y="3388867"/>
            <a:ext cx="2514774" cy="1084543"/>
          </a:xfrm>
          <a:prstGeom prst="rect">
            <a:avLst/>
          </a:prstGeom>
        </p:spPr>
      </p:pic>
      <p:pic>
        <p:nvPicPr>
          <p:cNvPr id="11" name="Picture 10" descr="A group of people in a forest&#10;&#10;Description automatically generated">
            <a:extLst>
              <a:ext uri="{FF2B5EF4-FFF2-40B4-BE49-F238E27FC236}">
                <a16:creationId xmlns:a16="http://schemas.microsoft.com/office/drawing/2014/main" id="{CD99D220-C7DC-354F-A07C-B5E3AD546B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04" t="32374" r="5656" b="5983"/>
          <a:stretch/>
        </p:blipFill>
        <p:spPr>
          <a:xfrm>
            <a:off x="2422703" y="3387948"/>
            <a:ext cx="2297363" cy="1085463"/>
          </a:xfrm>
          <a:prstGeom prst="rect">
            <a:avLst/>
          </a:prstGeom>
        </p:spPr>
      </p:pic>
      <p:pic>
        <p:nvPicPr>
          <p:cNvPr id="14" name="Picture 13" descr="A picture containing person, man, holding, cellphone&#10;&#10;Description automatically generated">
            <a:extLst>
              <a:ext uri="{FF2B5EF4-FFF2-40B4-BE49-F238E27FC236}">
                <a16:creationId xmlns:a16="http://schemas.microsoft.com/office/drawing/2014/main" id="{50C60941-17BD-8842-9CAA-866F1D1865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47" t="10216" r="2888" b="25834"/>
          <a:stretch/>
        </p:blipFill>
        <p:spPr>
          <a:xfrm>
            <a:off x="4790662" y="3387948"/>
            <a:ext cx="2438041" cy="10854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E473FA7-573B-C44C-98C9-46E688EE7405}"/>
              </a:ext>
            </a:extLst>
          </p:cNvPr>
          <p:cNvSpPr txBox="1"/>
          <p:nvPr/>
        </p:nvSpPr>
        <p:spPr>
          <a:xfrm>
            <a:off x="7299299" y="3584846"/>
            <a:ext cx="4971359" cy="707886"/>
          </a:xfrm>
          <a:prstGeom prst="rect">
            <a:avLst/>
          </a:prstGeom>
          <a:solidFill>
            <a:srgbClr val="8497B0"/>
          </a:solidFill>
          <a:effectLst>
            <a:outerShdw sx="1000" sy="1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53F714-8D6F-F144-9DEA-D4F56D77C3A1}"/>
              </a:ext>
            </a:extLst>
          </p:cNvPr>
          <p:cNvSpPr txBox="1"/>
          <p:nvPr/>
        </p:nvSpPr>
        <p:spPr>
          <a:xfrm>
            <a:off x="8614167" y="5216381"/>
            <a:ext cx="4144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William J. </a:t>
            </a:r>
            <a:r>
              <a:rPr lang="en-US" sz="2800" dirty="0" err="1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Ivoska</a:t>
            </a:r>
            <a:r>
              <a:rPr lang="en-US" sz="2800" dirty="0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, Ph.D</a:t>
            </a:r>
            <a:r>
              <a:rPr lang="en-US" dirty="0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9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779299-B0E1-F54E-B931-070FE8222B13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F502AE-22EB-B641-AC0C-26225621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5369E-9F21-C249-AA7F-DEC52329B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00" y="1509262"/>
            <a:ext cx="4230934" cy="3724783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Increases				</a:t>
            </a:r>
          </a:p>
          <a:p>
            <a:pPr lvl="1"/>
            <a:r>
              <a:rPr lang="en-US" dirty="0">
                <a:latin typeface="Times" pitchFamily="2" charset="0"/>
              </a:rPr>
              <a:t>Adolescent Vaping </a:t>
            </a:r>
          </a:p>
          <a:p>
            <a:pPr lvl="1"/>
            <a:r>
              <a:rPr lang="en-US" dirty="0">
                <a:latin typeface="Times" pitchFamily="2" charset="0"/>
              </a:rPr>
              <a:t>Marijuana Vaping </a:t>
            </a:r>
          </a:p>
          <a:p>
            <a:pPr lvl="1"/>
            <a:r>
              <a:rPr lang="en-US" dirty="0">
                <a:latin typeface="Times" pitchFamily="2" charset="0"/>
              </a:rPr>
              <a:t>Nicotine Vaping </a:t>
            </a:r>
          </a:p>
          <a:p>
            <a:pPr lvl="1"/>
            <a:r>
              <a:rPr lang="en-US" dirty="0">
                <a:latin typeface="Times" pitchFamily="2" charset="0"/>
              </a:rPr>
              <a:t>Marijuana Use </a:t>
            </a:r>
          </a:p>
          <a:p>
            <a:pPr lvl="1"/>
            <a:r>
              <a:rPr lang="en-US" dirty="0">
                <a:latin typeface="Times" pitchFamily="2" charset="0"/>
              </a:rPr>
              <a:t>Alcohol Use </a:t>
            </a:r>
          </a:p>
          <a:p>
            <a:pPr lvl="1"/>
            <a:r>
              <a:rPr lang="en-US" dirty="0">
                <a:latin typeface="Times" pitchFamily="2" charset="0"/>
              </a:rPr>
              <a:t>Caffeinated Energy Drinks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CFFC0-A7C6-4B64-9AE1-88345476E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4774" cy="108518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3BD8B6-D174-4E07-8EBB-017A80E488C6}"/>
              </a:ext>
            </a:extLst>
          </p:cNvPr>
          <p:cNvSpPr txBox="1">
            <a:spLocks/>
          </p:cNvSpPr>
          <p:nvPr/>
        </p:nvSpPr>
        <p:spPr>
          <a:xfrm>
            <a:off x="4948085" y="1441247"/>
            <a:ext cx="3502742" cy="3724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</a:rPr>
              <a:t>Decreases				</a:t>
            </a:r>
          </a:p>
          <a:p>
            <a:pPr lvl="1"/>
            <a:r>
              <a:rPr lang="en-US" dirty="0">
                <a:latin typeface="Times" pitchFamily="2" charset="0"/>
              </a:rPr>
              <a:t>Heroin</a:t>
            </a:r>
          </a:p>
          <a:p>
            <a:pPr lvl="1"/>
            <a:r>
              <a:rPr lang="en-US" dirty="0">
                <a:latin typeface="Times" pitchFamily="2" charset="0"/>
              </a:rPr>
              <a:t>Narcotic painkillers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759FBC7-1B49-4ADB-935D-243A1875B56D}"/>
              </a:ext>
            </a:extLst>
          </p:cNvPr>
          <p:cNvSpPr txBox="1">
            <a:spLocks/>
          </p:cNvSpPr>
          <p:nvPr/>
        </p:nvSpPr>
        <p:spPr>
          <a:xfrm>
            <a:off x="8532546" y="1514173"/>
            <a:ext cx="2993318" cy="2440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</a:rPr>
              <a:t>No Change			</a:t>
            </a:r>
          </a:p>
          <a:p>
            <a:pPr lvl="1"/>
            <a:r>
              <a:rPr lang="en-US" dirty="0">
                <a:latin typeface="Times" pitchFamily="2" charset="0"/>
              </a:rPr>
              <a:t>All illicit drugs</a:t>
            </a:r>
          </a:p>
        </p:txBody>
      </p:sp>
    </p:spTree>
    <p:extLst>
      <p:ext uri="{BB962C8B-B14F-4D97-AF65-F5344CB8AC3E}">
        <p14:creationId xmlns:p14="http://schemas.microsoft.com/office/powerpoint/2010/main" val="1377178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779299-B0E1-F54E-B931-070FE8222B13}"/>
              </a:ext>
            </a:extLst>
          </p:cNvPr>
          <p:cNvSpPr/>
          <p:nvPr/>
        </p:nvSpPr>
        <p:spPr>
          <a:xfrm>
            <a:off x="-69574" y="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outdoor, bench, wooden, park&#10;&#10;Description automatically generated">
            <a:extLst>
              <a:ext uri="{FF2B5EF4-FFF2-40B4-BE49-F238E27FC236}">
                <a16:creationId xmlns:a16="http://schemas.microsoft.com/office/drawing/2014/main" id="{4556B084-4467-9440-B710-747ACDD9D7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6" t="17877" r="2770" b="20948"/>
          <a:stretch/>
        </p:blipFill>
        <p:spPr>
          <a:xfrm>
            <a:off x="9607652" y="0"/>
            <a:ext cx="2584348" cy="1084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F502AE-22EB-B641-AC0C-26225621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Health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5369E-9F21-C249-AA7F-DEC52329B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747" y="1819794"/>
            <a:ext cx="5228182" cy="242036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" pitchFamily="2" charset="0"/>
              </a:rPr>
              <a:t>Increasing</a:t>
            </a: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  <a:p>
            <a:pPr lvl="1"/>
            <a:r>
              <a:rPr lang="en-US" dirty="0">
                <a:latin typeface="Times" pitchFamily="2" charset="0"/>
              </a:rPr>
              <a:t>Overall Mental Health Problems</a:t>
            </a:r>
          </a:p>
          <a:p>
            <a:pPr lvl="1"/>
            <a:r>
              <a:rPr lang="en-US" dirty="0">
                <a:latin typeface="Times" pitchFamily="2" charset="0"/>
              </a:rPr>
              <a:t>Bullying among 5</a:t>
            </a:r>
            <a:r>
              <a:rPr lang="en-US" baseline="30000" dirty="0">
                <a:latin typeface="Times" pitchFamily="2" charset="0"/>
              </a:rPr>
              <a:t>th</a:t>
            </a:r>
            <a:r>
              <a:rPr lang="en-US" dirty="0">
                <a:latin typeface="Times" pitchFamily="2" charset="0"/>
              </a:rPr>
              <a:t> and 6</a:t>
            </a:r>
            <a:r>
              <a:rPr lang="en-US" baseline="30000" dirty="0">
                <a:latin typeface="Times" pitchFamily="2" charset="0"/>
              </a:rPr>
              <a:t>th</a:t>
            </a:r>
            <a:r>
              <a:rPr lang="en-US" dirty="0">
                <a:latin typeface="Times" pitchFamily="2" charset="0"/>
              </a:rPr>
              <a:t> graders</a:t>
            </a:r>
          </a:p>
          <a:p>
            <a:pPr lvl="1"/>
            <a:r>
              <a:rPr lang="en-US" dirty="0">
                <a:latin typeface="Times" pitchFamily="2" charset="0"/>
              </a:rPr>
              <a:t>Suicide Ideation</a:t>
            </a:r>
          </a:p>
          <a:p>
            <a:pPr lvl="1"/>
            <a:r>
              <a:rPr lang="en-US" dirty="0">
                <a:latin typeface="Times" pitchFamily="2" charset="0"/>
              </a:rPr>
              <a:t>ACEs</a:t>
            </a: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1C8651-667A-4509-927A-83FB1777716F}"/>
              </a:ext>
            </a:extLst>
          </p:cNvPr>
          <p:cNvSpPr txBox="1">
            <a:spLocks/>
          </p:cNvSpPr>
          <p:nvPr/>
        </p:nvSpPr>
        <p:spPr>
          <a:xfrm>
            <a:off x="8758468" y="1835389"/>
            <a:ext cx="3196252" cy="10845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</a:rPr>
              <a:t>New Findings</a:t>
            </a:r>
          </a:p>
          <a:p>
            <a:pPr marL="0" indent="0">
              <a:buNone/>
            </a:pPr>
            <a:r>
              <a:rPr lang="en-US" dirty="0">
                <a:latin typeface="Times" pitchFamily="2" charset="0"/>
              </a:rPr>
              <a:t> </a:t>
            </a:r>
          </a:p>
          <a:p>
            <a:pPr lvl="1"/>
            <a:r>
              <a:rPr lang="en-US" dirty="0">
                <a:latin typeface="Times" pitchFamily="2" charset="0"/>
              </a:rPr>
              <a:t>Gaming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imes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565238-3BAD-4105-80AF-7B38B488DCC0}"/>
              </a:ext>
            </a:extLst>
          </p:cNvPr>
          <p:cNvSpPr txBox="1">
            <a:spLocks/>
          </p:cNvSpPr>
          <p:nvPr/>
        </p:nvSpPr>
        <p:spPr>
          <a:xfrm>
            <a:off x="5444612" y="1831279"/>
            <a:ext cx="3511652" cy="1668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</a:rPr>
              <a:t>Decreasing</a:t>
            </a: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  <a:p>
            <a:pPr lvl="1"/>
            <a:r>
              <a:rPr lang="en-US" dirty="0">
                <a:latin typeface="Times" pitchFamily="2" charset="0"/>
              </a:rPr>
              <a:t>Suicide attempts</a:t>
            </a:r>
          </a:p>
          <a:p>
            <a:pPr lvl="1"/>
            <a:r>
              <a:rPr lang="en-US" dirty="0">
                <a:latin typeface="Times" pitchFamily="2" charset="0"/>
              </a:rPr>
              <a:t>Gambling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096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77B3DE-5A04-4E21-B83F-1C3709B9F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001" y="1284232"/>
            <a:ext cx="6990470" cy="42425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1FA4D9-712F-4732-A45F-45AB07D35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134" y="0"/>
            <a:ext cx="25178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6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 – Vape Device Content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F24C6-F7C8-4541-962F-FF4F4F29F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712" y="1284232"/>
            <a:ext cx="7007755" cy="4212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6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Cigarette Use - Past 30-Days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FC8611-3339-40B9-912F-56EDC2E64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862" y="1178008"/>
            <a:ext cx="7728154" cy="449912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A00532F-0F79-48B7-8EDF-0C02127EF5FD}"/>
              </a:ext>
            </a:extLst>
          </p:cNvPr>
          <p:cNvSpPr/>
          <p:nvPr/>
        </p:nvSpPr>
        <p:spPr>
          <a:xfrm>
            <a:off x="8812161" y="2951932"/>
            <a:ext cx="1327355" cy="9512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F2418-3FA6-4A5F-BC89-14AE5F971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004" y="2958167"/>
            <a:ext cx="1335140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96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 – Vape Device Content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F24C6-F7C8-4541-962F-FF4F4F29F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712" y="1284232"/>
            <a:ext cx="7007755" cy="4212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2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4F01660-DEBD-4D82-A721-DFE5AEB40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51" y="1315043"/>
            <a:ext cx="5699445" cy="418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2E53D0-CB57-4591-8A3E-B4785472C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1315043"/>
            <a:ext cx="5687163" cy="41886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Vaping:  Nicotine &amp; Marijuana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FD2EE4-7D36-41C2-AFE2-0E68AAAB4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4134" y="0"/>
            <a:ext cx="2517866" cy="10851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F05CA-6DDB-4AF1-A36C-A3775707A770}"/>
              </a:ext>
            </a:extLst>
          </p:cNvPr>
          <p:cNvSpPr txBox="1"/>
          <p:nvPr/>
        </p:nvSpPr>
        <p:spPr>
          <a:xfrm>
            <a:off x="1629697" y="2228890"/>
            <a:ext cx="1784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Nicotine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FE657B-DCC8-4D09-AEB2-D79B3C806A66}"/>
              </a:ext>
            </a:extLst>
          </p:cNvPr>
          <p:cNvSpPr txBox="1"/>
          <p:nvPr/>
        </p:nvSpPr>
        <p:spPr>
          <a:xfrm>
            <a:off x="7375854" y="2243016"/>
            <a:ext cx="179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Marijuana</a:t>
            </a:r>
          </a:p>
        </p:txBody>
      </p:sp>
    </p:spTree>
    <p:extLst>
      <p:ext uri="{BB962C8B-B14F-4D97-AF65-F5344CB8AC3E}">
        <p14:creationId xmlns:p14="http://schemas.microsoft.com/office/powerpoint/2010/main" val="961506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Alcohol Last Year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70DC49-9C29-4E18-A096-899E972FB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568" y="1250018"/>
            <a:ext cx="6652484" cy="44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2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640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Binge Drinking Last Month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119180-5241-41B8-82DA-28732677F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935" y="1286872"/>
            <a:ext cx="8022291" cy="44108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87FF7C-0F0D-49C2-9E78-BDEC1A38E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64" y="5075474"/>
            <a:ext cx="615749" cy="6222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48F7AB-CEF9-4281-BE82-A9A1D9F65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754" y="5112237"/>
            <a:ext cx="615749" cy="548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311A3F-DA71-4B4D-AAC5-3865D45FB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656" y="5112237"/>
            <a:ext cx="682248" cy="60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9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640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Marijuana Use Last Year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DB1331-8381-4EC0-9EB4-679E8B604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4774" y="1224339"/>
            <a:ext cx="7526487" cy="44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640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30-Day Marijuana Use by Technique &amp; Gender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C86F4A-8C9D-4D91-A9FF-875E82DB9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17" y="1644445"/>
            <a:ext cx="10871165" cy="357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1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Caffeinated Energy Drinks</a:t>
            </a:r>
          </a:p>
        </p:txBody>
      </p:sp>
      <p:pic>
        <p:nvPicPr>
          <p:cNvPr id="10" name="Picture 9" descr="A group of people in a forest&#10;&#10;Description automatically generated">
            <a:extLst>
              <a:ext uri="{FF2B5EF4-FFF2-40B4-BE49-F238E27FC236}">
                <a16:creationId xmlns:a16="http://schemas.microsoft.com/office/drawing/2014/main" id="{A03B6606-C115-9948-BAAD-60B7D67D40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94" t="32374" r="2485" b="5983"/>
          <a:stretch/>
        </p:blipFill>
        <p:spPr>
          <a:xfrm>
            <a:off x="9666717" y="0"/>
            <a:ext cx="2598856" cy="10854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67C7EC-73EE-4D21-AD49-0D6652AB2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322" y="1258101"/>
            <a:ext cx="6390861" cy="434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04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92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Heroin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3C71A3-0330-44C9-A517-EF4824652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035" y="1249372"/>
            <a:ext cx="7349774" cy="4359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479409-071B-40DF-A865-448E6DD7A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8037" y="921"/>
            <a:ext cx="2523963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1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92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Painkillers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479409-071B-40DF-A865-448E6DD7A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8037" y="921"/>
            <a:ext cx="2523963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A8E80F-951C-49B5-BC23-170822976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513" y="1230541"/>
            <a:ext cx="7132327" cy="439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17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 Mental Health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EF2D6F-D932-4A31-9D07-C84CB63C3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1770" cy="1085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8F1095-A5C1-4C40-9275-1FD50974D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861" y="1195238"/>
            <a:ext cx="7732643" cy="439055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E92529-7B67-477E-82D9-039E72A3D0E3}"/>
              </a:ext>
            </a:extLst>
          </p:cNvPr>
          <p:cNvSpPr/>
          <p:nvPr/>
        </p:nvSpPr>
        <p:spPr>
          <a:xfrm>
            <a:off x="6968613" y="4866968"/>
            <a:ext cx="2433484" cy="7957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62BF1BD-C28E-4315-83C0-FE0F4650EF6E}"/>
              </a:ext>
            </a:extLst>
          </p:cNvPr>
          <p:cNvSpPr/>
          <p:nvPr/>
        </p:nvSpPr>
        <p:spPr>
          <a:xfrm>
            <a:off x="4033684" y="1268361"/>
            <a:ext cx="626806" cy="63418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E0C0C-4160-4BAA-BD8F-4A8929B479A2}"/>
              </a:ext>
            </a:extLst>
          </p:cNvPr>
          <p:cNvSpPr txBox="1"/>
          <p:nvPr/>
        </p:nvSpPr>
        <p:spPr>
          <a:xfrm>
            <a:off x="10161639" y="2942303"/>
            <a:ext cx="13863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Severe &amp; Intense:</a:t>
            </a:r>
          </a:p>
          <a:p>
            <a:endParaRPr lang="en-US" b="1" dirty="0"/>
          </a:p>
          <a:p>
            <a:r>
              <a:rPr lang="en-US" b="1" dirty="0"/>
              <a:t>2018 = 7.8%</a:t>
            </a:r>
          </a:p>
          <a:p>
            <a:r>
              <a:rPr lang="en-US" b="1" dirty="0"/>
              <a:t>2020 = 9.7%</a:t>
            </a:r>
          </a:p>
        </p:txBody>
      </p:sp>
    </p:spTree>
    <p:extLst>
      <p:ext uri="{BB962C8B-B14F-4D97-AF65-F5344CB8AC3E}">
        <p14:creationId xmlns:p14="http://schemas.microsoft.com/office/powerpoint/2010/main" val="1137253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and Substance Abuse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8F2070-310C-4281-A5A6-A11D2E880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897" y="1172497"/>
            <a:ext cx="9736154" cy="44835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97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Bullying: 5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6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6EBA23-3610-46C6-8E91-5846B43F6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66" y="1231622"/>
            <a:ext cx="3619785" cy="21342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663183-7C70-49EF-9049-9D854D363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774" y="1278013"/>
            <a:ext cx="3569274" cy="20878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344FA0-7666-4062-A111-DA64CD7CD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893" y="3475391"/>
            <a:ext cx="3640665" cy="21509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4272E2-12A4-4BE9-A52B-A100F94B0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8720" y="3475391"/>
            <a:ext cx="3619785" cy="215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8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Suicide:  Ideation and Attempts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1F76A6-55D8-426E-AADD-8542FA55D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14" y="1602081"/>
            <a:ext cx="5854686" cy="36538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1ACAAC-4594-44CE-9883-5A7F24378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174" y="1602080"/>
            <a:ext cx="5542513" cy="365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66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17370-64EB-449C-A359-707D69280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50" y="1252667"/>
            <a:ext cx="5843539" cy="43526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A38E2E-1EDD-44E9-AA6D-DB95A614B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072" y="1208853"/>
            <a:ext cx="3974689" cy="444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05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CB94D6-59D3-434E-AB6F-014EEA23E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643" y="1574398"/>
            <a:ext cx="4434731" cy="3709201"/>
          </a:xfrm>
          <a:prstGeom prst="rect">
            <a:avLst/>
          </a:prstGeom>
        </p:spPr>
      </p:pic>
      <p:sp>
        <p:nvSpPr>
          <p:cNvPr id="12" name="Text Box 110">
            <a:extLst>
              <a:ext uri="{FF2B5EF4-FFF2-40B4-BE49-F238E27FC236}">
                <a16:creationId xmlns:a16="http://schemas.microsoft.com/office/drawing/2014/main" id="{D7746149-1A46-4FE5-A734-8444D8188196}"/>
              </a:ext>
            </a:extLst>
          </p:cNvPr>
          <p:cNvSpPr txBox="1"/>
          <p:nvPr/>
        </p:nvSpPr>
        <p:spPr>
          <a:xfrm>
            <a:off x="457200" y="2043632"/>
            <a:ext cx="4572000" cy="239563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the number of ACEs increase, so does the percentage of at-risk behaviors.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694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‘Gaming’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6D1543-14C8-46C5-83E8-D1DAEC7C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2876" y="1284231"/>
            <a:ext cx="7252381" cy="43496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3A1EA5-9C8A-46CC-B9B7-32D1551D15CF}"/>
              </a:ext>
            </a:extLst>
          </p:cNvPr>
          <p:cNvSpPr/>
          <p:nvPr/>
        </p:nvSpPr>
        <p:spPr>
          <a:xfrm>
            <a:off x="422787" y="1566238"/>
            <a:ext cx="34486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Gaming activity is any gaming-related activity that has been played either from a computer/lap-top or from a gaming console or any other kind of device (phone, tablet) on or offline</a:t>
            </a:r>
          </a:p>
        </p:txBody>
      </p:sp>
    </p:spTree>
    <p:extLst>
      <p:ext uri="{BB962C8B-B14F-4D97-AF65-F5344CB8AC3E}">
        <p14:creationId xmlns:p14="http://schemas.microsoft.com/office/powerpoint/2010/main" val="2394744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‘Gaming’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3A1EA5-9C8A-46CC-B9B7-32D1551D15CF}"/>
              </a:ext>
            </a:extLst>
          </p:cNvPr>
          <p:cNvSpPr/>
          <p:nvPr/>
        </p:nvSpPr>
        <p:spPr>
          <a:xfrm>
            <a:off x="508850" y="2089805"/>
            <a:ext cx="34486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Teens took an Internet Disorder Gaming Scale (Pontes, 2015) – 5</a:t>
            </a:r>
            <a:r>
              <a:rPr lang="en-US" sz="2400" baseline="30000" dirty="0"/>
              <a:t>th</a:t>
            </a:r>
            <a:r>
              <a:rPr lang="en-US" sz="2400" dirty="0"/>
              <a:t> and 6</a:t>
            </a:r>
            <a:r>
              <a:rPr lang="en-US" sz="2400" baseline="30000" dirty="0"/>
              <a:t>th</a:t>
            </a:r>
            <a:r>
              <a:rPr lang="en-US" sz="2400" dirty="0"/>
              <a:t> grade males reported the highest levels of problem gaming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B1F0A-6463-4088-8357-8B36FDDBF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864" y="1461838"/>
            <a:ext cx="7015286" cy="393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79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‘Gambling’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7B309B-D5D7-4F7A-BD45-94FA20B04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915" y="1284231"/>
            <a:ext cx="9106901" cy="431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58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7" y="202330"/>
            <a:ext cx="9269361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‘Gambling’ – 11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&amp; 12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males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428972-56F1-4E49-A223-81B6E5CCA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319" y="1372174"/>
            <a:ext cx="9243473" cy="41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89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198337"/>
            <a:ext cx="12192000" cy="6658311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1" y="2949677"/>
            <a:ext cx="5678007" cy="185092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ATOD Prevalence 2018-2020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Grades 7-12 combined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FD21CF-BB8A-4772-BAD1-04258D1C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85" y="692127"/>
            <a:ext cx="4873380" cy="2095318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1B7A09A6-C188-4C4E-A7A6-8CF912146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157704"/>
              </p:ext>
            </p:extLst>
          </p:nvPr>
        </p:nvGraphicFramePr>
        <p:xfrm>
          <a:off x="6599904" y="250723"/>
          <a:ext cx="5057736" cy="64274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2386">
                  <a:extLst>
                    <a:ext uri="{9D8B030D-6E8A-4147-A177-3AD203B41FA5}">
                      <a16:colId xmlns:a16="http://schemas.microsoft.com/office/drawing/2014/main" val="1540359562"/>
                    </a:ext>
                  </a:extLst>
                </a:gridCol>
                <a:gridCol w="3031226">
                  <a:extLst>
                    <a:ext uri="{9D8B030D-6E8A-4147-A177-3AD203B41FA5}">
                      <a16:colId xmlns:a16="http://schemas.microsoft.com/office/drawing/2014/main" val="884023272"/>
                    </a:ext>
                  </a:extLst>
                </a:gridCol>
                <a:gridCol w="994124">
                  <a:extLst>
                    <a:ext uri="{9D8B030D-6E8A-4147-A177-3AD203B41FA5}">
                      <a16:colId xmlns:a16="http://schemas.microsoft.com/office/drawing/2014/main" val="4005223585"/>
                    </a:ext>
                  </a:extLst>
                </a:gridCol>
              </a:tblGrid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Caffeinated Energy Drinks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42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21.9%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Alcohol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945892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14.7%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Vaping (30-day)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33973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Marijuana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20672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7.1%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Cough Medicine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91999"/>
                  </a:ext>
                </a:extLst>
              </a:tr>
              <a:tr h="5042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Painkillers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85444"/>
                  </a:ext>
                </a:extLst>
              </a:tr>
              <a:tr h="531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Benzos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20614"/>
                  </a:ext>
                </a:extLst>
              </a:tr>
              <a:tr h="48016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Methylphenidate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86136"/>
                  </a:ext>
                </a:extLst>
              </a:tr>
              <a:tr h="4773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Inhalants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685872"/>
                  </a:ext>
                </a:extLst>
              </a:tr>
              <a:tr h="4568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Cigarettes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26941"/>
                  </a:ext>
                </a:extLst>
              </a:tr>
              <a:tr h="5156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LSD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60854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&lt;1%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All Other 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62142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B54597F3-F64F-4BC5-8CDC-33C3295B4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4340" y="302313"/>
            <a:ext cx="438950" cy="4267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DF1DF9-39ED-4226-B9DC-71F0E82B6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5003" y="1408944"/>
            <a:ext cx="438950" cy="4267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7CAAF3-50A3-43F2-97EF-65A90F593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4340" y="855628"/>
            <a:ext cx="438950" cy="4267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C05F49-1F4C-4E52-B709-5AE90C213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4340" y="2032847"/>
            <a:ext cx="438950" cy="4267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D825B5-7B23-465C-8E1A-2B5AC9013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7608" y="4625431"/>
            <a:ext cx="438950" cy="4267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3810A7-14B0-41C0-8160-AE01106C8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608" y="2579337"/>
            <a:ext cx="438950" cy="4267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64496A2-3480-4C81-B1F7-F306F193A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3101179"/>
            <a:ext cx="438950" cy="4267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BE2D8E-1F8B-4C3A-9076-02AF33E99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3581502"/>
            <a:ext cx="438950" cy="4267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067898-94DB-471F-B16D-127BF125F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608" y="4115652"/>
            <a:ext cx="438950" cy="4267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F9B32B-0B52-43B2-92C1-D6222EBBC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5162848"/>
            <a:ext cx="438950" cy="4267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BE7BAD-1F41-47FA-B559-749AD9D5A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5643171"/>
            <a:ext cx="438950" cy="4267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5BBA9B-D6E5-4467-8016-3453C041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608" y="6152950"/>
            <a:ext cx="438950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72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 – Vape Device Content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F24C6-F7C8-4541-962F-FF4F4F29F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712" y="1284232"/>
            <a:ext cx="7007755" cy="4212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8F82118-F5BC-4199-9F3E-947A60BBA893}"/>
              </a:ext>
            </a:extLst>
          </p:cNvPr>
          <p:cNvSpPr/>
          <p:nvPr/>
        </p:nvSpPr>
        <p:spPr>
          <a:xfrm>
            <a:off x="2109019" y="4207841"/>
            <a:ext cx="7897762" cy="3567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BA914-D30E-49E7-BB09-CA605B036AE6}"/>
              </a:ext>
            </a:extLst>
          </p:cNvPr>
          <p:cNvSpPr txBox="1"/>
          <p:nvPr/>
        </p:nvSpPr>
        <p:spPr>
          <a:xfrm>
            <a:off x="10705693" y="3939317"/>
            <a:ext cx="1056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Nic</a:t>
            </a:r>
          </a:p>
          <a:p>
            <a:endParaRPr lang="en-US" dirty="0"/>
          </a:p>
          <a:p>
            <a:r>
              <a:rPr lang="en-US" dirty="0"/>
              <a:t>Yes Nic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1B36E3-AEBF-4F1C-9381-97E5AA74A9A4}"/>
              </a:ext>
            </a:extLst>
          </p:cNvPr>
          <p:cNvCxnSpPr>
            <a:cxnSpLocks/>
          </p:cNvCxnSpPr>
          <p:nvPr/>
        </p:nvCxnSpPr>
        <p:spPr>
          <a:xfrm flipV="1">
            <a:off x="10071922" y="4118644"/>
            <a:ext cx="641554" cy="1783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C8DDA-67E0-4E62-B422-DA2647FBA812}"/>
              </a:ext>
            </a:extLst>
          </p:cNvPr>
          <p:cNvCxnSpPr>
            <a:cxnSpLocks/>
          </p:cNvCxnSpPr>
          <p:nvPr/>
        </p:nvCxnSpPr>
        <p:spPr>
          <a:xfrm>
            <a:off x="10093950" y="4506214"/>
            <a:ext cx="599861" cy="1174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735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Nicotine Past 30-Days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721AE-1BCE-477F-A45A-C679B08F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-3281"/>
            <a:ext cx="2514774" cy="1085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4F0250-F2BD-4AB8-8866-9824B3C91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38" y="1210898"/>
            <a:ext cx="3937820" cy="44362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0CE2C1-89A7-4E49-8FBF-AECEC3E15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536" y="1210898"/>
            <a:ext cx="7587757" cy="44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89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721AE-1BCE-477F-A45A-C679B08F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-3281"/>
            <a:ext cx="2514774" cy="1085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07981-CC71-4394-8FCA-9056AEF16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955" y="1363641"/>
            <a:ext cx="6850626" cy="416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54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372</Words>
  <Application>Microsoft Office PowerPoint</Application>
  <PresentationFormat>Widescreen</PresentationFormat>
  <Paragraphs>104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</vt:lpstr>
      <vt:lpstr>Times New Roman</vt:lpstr>
      <vt:lpstr>Office Theme</vt:lpstr>
      <vt:lpstr>Behavioral Health Barometer Wood County Youth </vt:lpstr>
      <vt:lpstr>ATOD Summary</vt:lpstr>
      <vt:lpstr>Behavioral Health Summary</vt:lpstr>
      <vt:lpstr>Vaping Past 30-Days</vt:lpstr>
      <vt:lpstr>Vaping Past 30-Days – Vape Device Content</vt:lpstr>
      <vt:lpstr>Cigarette Use - Past 30-Days </vt:lpstr>
      <vt:lpstr>Vaping Past 30-Days – Vape Device Content</vt:lpstr>
      <vt:lpstr>Vaping:  Nicotine &amp; Marijuana</vt:lpstr>
      <vt:lpstr>Alcohol Last Year</vt:lpstr>
      <vt:lpstr>Binge Drinking Last Month</vt:lpstr>
      <vt:lpstr>Marijuana Use Last Year</vt:lpstr>
      <vt:lpstr>30-Day Marijuana Use by Technique &amp; Gender</vt:lpstr>
      <vt:lpstr>Caffeinated Energy Drinks</vt:lpstr>
      <vt:lpstr>Heroin</vt:lpstr>
      <vt:lpstr>Painkillers</vt:lpstr>
      <vt:lpstr>Youth Mental Health</vt:lpstr>
      <vt:lpstr>Mental Health and Substance Abuse</vt:lpstr>
      <vt:lpstr>Bullying: 5th and 6th Graders</vt:lpstr>
      <vt:lpstr>Suicide:  Ideation and Attempts</vt:lpstr>
      <vt:lpstr>ACEs</vt:lpstr>
      <vt:lpstr>ACEs</vt:lpstr>
      <vt:lpstr>Adolescent ‘Gaming’</vt:lpstr>
      <vt:lpstr>Adolescent ‘Gaming’</vt:lpstr>
      <vt:lpstr>Adolescent ‘Gambling’</vt:lpstr>
      <vt:lpstr>Adolescent ‘Gambling’ – 11th  &amp; 12th grade males</vt:lpstr>
      <vt:lpstr>ATOD Prevalence 2018-2020 Grades 7-12 combined</vt:lpstr>
      <vt:lpstr>Vaping Past 30-Days – Vape Device Content</vt:lpstr>
      <vt:lpstr>Vaping Nicotine Past 30-Days</vt:lpstr>
      <vt:lpstr>PAX Training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Behavioral Health Barometer Wood County Teens</dc:title>
  <dc:creator>Amy E Karlovec</dc:creator>
  <cp:lastModifiedBy>Bill Ivoska</cp:lastModifiedBy>
  <cp:revision>53</cp:revision>
  <dcterms:created xsi:type="dcterms:W3CDTF">2019-11-25T18:53:57Z</dcterms:created>
  <dcterms:modified xsi:type="dcterms:W3CDTF">2020-02-09T15:26:34Z</dcterms:modified>
</cp:coreProperties>
</file>